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84" r:id="rId2"/>
    <p:sldId id="285" r:id="rId3"/>
    <p:sldId id="286" r:id="rId4"/>
    <p:sldId id="288" r:id="rId5"/>
    <p:sldId id="289" r:id="rId6"/>
    <p:sldId id="290" r:id="rId7"/>
    <p:sldId id="291" r:id="rId8"/>
    <p:sldId id="296" r:id="rId9"/>
    <p:sldId id="297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29" r:id="rId20"/>
    <p:sldId id="320" r:id="rId21"/>
    <p:sldId id="321" r:id="rId22"/>
    <p:sldId id="323" r:id="rId23"/>
    <p:sldId id="324" r:id="rId24"/>
    <p:sldId id="325" r:id="rId25"/>
    <p:sldId id="326" r:id="rId26"/>
    <p:sldId id="327" r:id="rId27"/>
    <p:sldId id="328" r:id="rId28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7F7F"/>
    <a:srgbClr val="8B1062"/>
    <a:srgbClr val="B1B3B4"/>
    <a:srgbClr val="D10019"/>
    <a:srgbClr val="D20019"/>
    <a:srgbClr val="201C19"/>
    <a:srgbClr val="939397"/>
    <a:srgbClr val="7A7B80"/>
    <a:srgbClr val="FFDA6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976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6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17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3053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74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82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>
                <a:latin typeface="Aharony"/>
              </a:rPr>
              <a:t>É aconselhável </a:t>
            </a:r>
            <a:r>
              <a:rPr lang="pt-BR" sz="1200" b="1" dirty="0">
                <a:solidFill>
                  <a:srgbClr val="7F7F7F"/>
                </a:solidFill>
                <a:latin typeface="Aharony"/>
              </a:rPr>
              <a:t>evitar o uso de antidepressivos</a:t>
            </a:r>
            <a:r>
              <a:rPr lang="pt-BR" sz="1200" dirty="0">
                <a:solidFill>
                  <a:srgbClr val="7F7F7F"/>
                </a:solidFill>
                <a:latin typeface="Aharony"/>
              </a:rPr>
              <a:t> </a:t>
            </a:r>
            <a:r>
              <a:rPr lang="pt-BR" sz="1200" dirty="0">
                <a:latin typeface="Aharony"/>
              </a:rPr>
              <a:t>em</a:t>
            </a:r>
            <a:r>
              <a:rPr lang="pt-BR" sz="12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1200" b="1" dirty="0">
                <a:solidFill>
                  <a:srgbClr val="7F7F7F"/>
                </a:solidFill>
                <a:latin typeface="Aharony"/>
              </a:rPr>
              <a:t>mulheres grávidas e lactantes</a:t>
            </a:r>
            <a:r>
              <a:rPr lang="pt-BR" sz="1200" dirty="0">
                <a:latin typeface="Aharony"/>
              </a:rPr>
              <a:t>,</a:t>
            </a:r>
            <a:r>
              <a:rPr lang="pt-BR" sz="12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1200" dirty="0">
                <a:latin typeface="Aharony"/>
              </a:rPr>
              <a:t>especialmente durante o </a:t>
            </a:r>
            <a:r>
              <a:rPr lang="pt-BR" sz="1200" b="1" dirty="0">
                <a:solidFill>
                  <a:srgbClr val="7F7F7F"/>
                </a:solidFill>
                <a:latin typeface="Aharony"/>
              </a:rPr>
              <a:t>primeiro trimestre de gravidez</a:t>
            </a:r>
            <a:r>
              <a:rPr lang="pt-BR" sz="1200" dirty="0">
                <a:latin typeface="Aharony"/>
              </a:rPr>
              <a:t>, se possível. Se o </a:t>
            </a:r>
            <a:r>
              <a:rPr lang="pt-BR" sz="1200" b="1" dirty="0">
                <a:solidFill>
                  <a:srgbClr val="7F7F7F"/>
                </a:solidFill>
                <a:latin typeface="Aharony"/>
              </a:rPr>
              <a:t>tratamento psicossocial não produzir resultados</a:t>
            </a:r>
            <a:r>
              <a:rPr lang="pt-BR" sz="1200" dirty="0">
                <a:solidFill>
                  <a:srgbClr val="7F7F7F"/>
                </a:solidFill>
                <a:latin typeface="Aharony"/>
              </a:rPr>
              <a:t> </a:t>
            </a:r>
            <a:r>
              <a:rPr lang="pt-BR" sz="1200" dirty="0">
                <a:latin typeface="Aharony"/>
              </a:rPr>
              <a:t>na atenção primária à saúde, a paciente deve ser </a:t>
            </a:r>
            <a:r>
              <a:rPr lang="pt-BR" sz="1200" b="1" dirty="0">
                <a:solidFill>
                  <a:srgbClr val="7F7F7F"/>
                </a:solidFill>
                <a:latin typeface="Aharony"/>
              </a:rPr>
              <a:t>encaminhada para um psiquiatra</a:t>
            </a:r>
            <a:r>
              <a:rPr lang="pt-BR" sz="1200" b="1" dirty="0">
                <a:latin typeface="Aharony"/>
              </a:rPr>
              <a:t>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7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81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10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370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415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175F347-E003-1AAE-095C-7F57E189DFD0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FDA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7A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27/09/2023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harony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harony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harony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harony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D993AA-8B71-E5AF-D977-F8FFA8AE0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ED38D18-6DEF-06B7-366C-EBF93D514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1C19">
                  <a:alpha val="40000"/>
                </a:srgb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720EC1-2B9D-09A2-5EAC-DDCB509644D1}"/>
              </a:ext>
            </a:extLst>
          </p:cNvPr>
          <p:cNvSpPr txBox="1"/>
          <p:nvPr/>
        </p:nvSpPr>
        <p:spPr>
          <a:xfrm>
            <a:off x="5897484" y="1985331"/>
            <a:ext cx="57927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Manejo e Seguimento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39BBB-85D7-B58B-8283-95ECCD5EAF41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5ADAF-D6C9-396A-0F8C-1B3000CDF231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 Fontenele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2BC17C-954D-F4F1-1295-36C7F0BC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8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9732B-97DB-0993-7CEE-50D42ACA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136" r="32955" b="2829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38D39D9-3278-EC11-39C1-7513C56511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50D2C3-96B7-FAD3-3479-D28F61684807}"/>
              </a:ext>
            </a:extLst>
          </p:cNvPr>
          <p:cNvSpPr txBox="1"/>
          <p:nvPr/>
        </p:nvSpPr>
        <p:spPr>
          <a:xfrm>
            <a:off x="647729" y="1293254"/>
            <a:ext cx="647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dirty="0">
                <a:latin typeface="Aharony"/>
              </a:rPr>
              <a:t>Promoção do funcionamento em atividades diárias e na vida </a:t>
            </a:r>
          </a:p>
          <a:p>
            <a:pPr algn="ctr"/>
            <a:r>
              <a:rPr lang="pt-BR" dirty="0">
                <a:latin typeface="Aharony"/>
              </a:rPr>
              <a:t>comunitária</a:t>
            </a:r>
          </a:p>
        </p:txBody>
      </p:sp>
    </p:spTree>
    <p:extLst>
      <p:ext uri="{BB962C8B-B14F-4D97-AF65-F5344CB8AC3E}">
        <p14:creationId xmlns:p14="http://schemas.microsoft.com/office/powerpoint/2010/main" val="14089689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C9AAC5-C6AD-2EB6-47D9-30CF696E7CF6}"/>
              </a:ext>
            </a:extLst>
          </p:cNvPr>
          <p:cNvSpPr txBox="1"/>
          <p:nvPr/>
        </p:nvSpPr>
        <p:spPr>
          <a:xfrm>
            <a:off x="506930" y="184469"/>
            <a:ext cx="6325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Incentive a pessoa adotar: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4BC0673-E32C-9187-2FDE-ABE7EA33F9F8}"/>
              </a:ext>
            </a:extLst>
          </p:cNvPr>
          <p:cNvGrpSpPr/>
          <p:nvPr/>
        </p:nvGrpSpPr>
        <p:grpSpPr>
          <a:xfrm>
            <a:off x="421891" y="1042808"/>
            <a:ext cx="11281232" cy="781050"/>
            <a:chOff x="421891" y="1042808"/>
            <a:chExt cx="11281232" cy="7810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28D051B-5C90-92F5-B059-E67876961E44}"/>
                </a:ext>
              </a:extLst>
            </p:cNvPr>
            <p:cNvSpPr txBox="1"/>
            <p:nvPr/>
          </p:nvSpPr>
          <p:spPr>
            <a:xfrm>
              <a:off x="1202941" y="1171723"/>
              <a:ext cx="10500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retomar (ou continuar) atividades que antes eram prazerosas</a:t>
              </a:r>
            </a:p>
          </p:txBody>
        </p:sp>
        <p:pic>
          <p:nvPicPr>
            <p:cNvPr id="4" name="Gráfico 3" descr="Ciclismo">
              <a:extLst>
                <a:ext uri="{FF2B5EF4-FFF2-40B4-BE49-F238E27FC236}">
                  <a16:creationId xmlns:a16="http://schemas.microsoft.com/office/drawing/2014/main" id="{1007530B-957A-52D0-00F6-E0FC2715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042808"/>
              <a:ext cx="781050" cy="78105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D72F96-BFBC-79E5-9CF6-0B0E9B32EB87}"/>
              </a:ext>
            </a:extLst>
          </p:cNvPr>
          <p:cNvGrpSpPr/>
          <p:nvPr/>
        </p:nvGrpSpPr>
        <p:grpSpPr>
          <a:xfrm>
            <a:off x="421891" y="1954357"/>
            <a:ext cx="9345061" cy="781050"/>
            <a:chOff x="421891" y="1954357"/>
            <a:chExt cx="9345061" cy="78105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5CDBB7B-E844-A502-6936-308D60DD5634}"/>
                </a:ext>
              </a:extLst>
            </p:cNvPr>
            <p:cNvSpPr txBox="1"/>
            <p:nvPr/>
          </p:nvSpPr>
          <p:spPr>
            <a:xfrm>
              <a:off x="1202941" y="2083272"/>
              <a:ext cx="8564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manter horários regulares para dormir e acordar</a:t>
              </a:r>
            </a:p>
          </p:txBody>
        </p:sp>
        <p:pic>
          <p:nvPicPr>
            <p:cNvPr id="11" name="Gráfico 10" descr="Ciclismo">
              <a:extLst>
                <a:ext uri="{FF2B5EF4-FFF2-40B4-BE49-F238E27FC236}">
                  <a16:creationId xmlns:a16="http://schemas.microsoft.com/office/drawing/2014/main" id="{DE4BE387-8746-86F8-8FE4-A1592B98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954357"/>
              <a:ext cx="781050" cy="781050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68CCEF7-96BC-FD42-BEAE-07ABC79DAD5E}"/>
              </a:ext>
            </a:extLst>
          </p:cNvPr>
          <p:cNvGrpSpPr/>
          <p:nvPr/>
        </p:nvGrpSpPr>
        <p:grpSpPr>
          <a:xfrm>
            <a:off x="421891" y="2865906"/>
            <a:ext cx="8690010" cy="781050"/>
            <a:chOff x="421891" y="2865906"/>
            <a:chExt cx="8690010" cy="78105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1B07478-30E8-0C8F-7760-B83AAE09D296}"/>
                </a:ext>
              </a:extLst>
            </p:cNvPr>
            <p:cNvSpPr txBox="1"/>
            <p:nvPr/>
          </p:nvSpPr>
          <p:spPr>
            <a:xfrm>
              <a:off x="1202941" y="2994821"/>
              <a:ext cx="7908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se manter o mais fisicamente ativo possível.</a:t>
              </a:r>
            </a:p>
          </p:txBody>
        </p:sp>
        <p:pic>
          <p:nvPicPr>
            <p:cNvPr id="12" name="Gráfico 11" descr="Ciclismo">
              <a:extLst>
                <a:ext uri="{FF2B5EF4-FFF2-40B4-BE49-F238E27FC236}">
                  <a16:creationId xmlns:a16="http://schemas.microsoft.com/office/drawing/2014/main" id="{14354F7C-50A3-7168-1E6A-87749C476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2865906"/>
              <a:ext cx="781050" cy="78105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C076BF7-C216-EF58-58F7-639B41FC5FED}"/>
              </a:ext>
            </a:extLst>
          </p:cNvPr>
          <p:cNvGrpSpPr/>
          <p:nvPr/>
        </p:nvGrpSpPr>
        <p:grpSpPr>
          <a:xfrm>
            <a:off x="421891" y="3777455"/>
            <a:ext cx="12322711" cy="781050"/>
            <a:chOff x="421891" y="3777455"/>
            <a:chExt cx="12322711" cy="78105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55D1055-440A-9728-913E-E35220D1B96B}"/>
                </a:ext>
              </a:extLst>
            </p:cNvPr>
            <p:cNvSpPr txBox="1"/>
            <p:nvPr/>
          </p:nvSpPr>
          <p:spPr>
            <a:xfrm>
              <a:off x="1202941" y="3906370"/>
              <a:ext cx="11541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comer regularmente apesar das variações do apetite</a:t>
              </a:r>
            </a:p>
          </p:txBody>
        </p:sp>
        <p:pic>
          <p:nvPicPr>
            <p:cNvPr id="13" name="Gráfico 12" descr="Ciclismo">
              <a:extLst>
                <a:ext uri="{FF2B5EF4-FFF2-40B4-BE49-F238E27FC236}">
                  <a16:creationId xmlns:a16="http://schemas.microsoft.com/office/drawing/2014/main" id="{6907014C-08C0-0E59-341B-F3CC3631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3777455"/>
              <a:ext cx="781050" cy="78105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73A5686-CCF9-E8B9-373D-83EFDF02E672}"/>
              </a:ext>
            </a:extLst>
          </p:cNvPr>
          <p:cNvGrpSpPr/>
          <p:nvPr/>
        </p:nvGrpSpPr>
        <p:grpSpPr>
          <a:xfrm>
            <a:off x="421891" y="4689004"/>
            <a:ext cx="10310967" cy="781050"/>
            <a:chOff x="421891" y="4689004"/>
            <a:chExt cx="10310967" cy="7810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D19B97-9021-625F-87A4-D4C4C4AB8FC8}"/>
                </a:ext>
              </a:extLst>
            </p:cNvPr>
            <p:cNvSpPr txBox="1"/>
            <p:nvPr/>
          </p:nvSpPr>
          <p:spPr>
            <a:xfrm>
              <a:off x="1202941" y="4817919"/>
              <a:ext cx="9529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passar tempo com amigos de confiança e com a família</a:t>
              </a:r>
            </a:p>
          </p:txBody>
        </p:sp>
        <p:pic>
          <p:nvPicPr>
            <p:cNvPr id="14" name="Gráfico 13" descr="Ciclismo">
              <a:extLst>
                <a:ext uri="{FF2B5EF4-FFF2-40B4-BE49-F238E27FC236}">
                  <a16:creationId xmlns:a16="http://schemas.microsoft.com/office/drawing/2014/main" id="{EC31D2EE-6CC5-8A09-3B0C-1A62B5B1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4689004"/>
              <a:ext cx="781050" cy="78105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15FA812-371B-359B-EDD4-6A9F00430DE3}"/>
              </a:ext>
            </a:extLst>
          </p:cNvPr>
          <p:cNvGrpSpPr/>
          <p:nvPr/>
        </p:nvGrpSpPr>
        <p:grpSpPr>
          <a:xfrm>
            <a:off x="421891" y="5600552"/>
            <a:ext cx="11919805" cy="781050"/>
            <a:chOff x="421891" y="5600552"/>
            <a:chExt cx="11919805" cy="78105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5C7BCC8-3997-C305-0DE1-8EBE6E0A9EBB}"/>
                </a:ext>
              </a:extLst>
            </p:cNvPr>
            <p:cNvSpPr txBox="1"/>
            <p:nvPr/>
          </p:nvSpPr>
          <p:spPr>
            <a:xfrm>
              <a:off x="1202941" y="5729467"/>
              <a:ext cx="11138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participar de atividades comunitárias e outras atividades sociais</a:t>
              </a:r>
            </a:p>
          </p:txBody>
        </p:sp>
        <p:pic>
          <p:nvPicPr>
            <p:cNvPr id="15" name="Gráfico 14" descr="Ciclismo">
              <a:extLst>
                <a:ext uri="{FF2B5EF4-FFF2-40B4-BE49-F238E27FC236}">
                  <a16:creationId xmlns:a16="http://schemas.microsoft.com/office/drawing/2014/main" id="{9D88E145-55FC-F38D-008D-A7976EF8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5600552"/>
              <a:ext cx="781050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56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1A2DAB-D20F-C863-E2FE-EC04B715027D}"/>
              </a:ext>
            </a:extLst>
          </p:cNvPr>
          <p:cNvSpPr txBox="1"/>
          <p:nvPr/>
        </p:nvSpPr>
        <p:spPr>
          <a:xfrm>
            <a:off x="571095" y="396042"/>
            <a:ext cx="215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F7F7F"/>
                </a:solidFill>
                <a:latin typeface="Aharony"/>
              </a:rPr>
              <a:t>Tratamento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425984-D0EC-E61A-F3FA-F0B04E2D3AD7}"/>
              </a:ext>
            </a:extLst>
          </p:cNvPr>
          <p:cNvSpPr txBox="1"/>
          <p:nvPr/>
        </p:nvSpPr>
        <p:spPr>
          <a:xfrm>
            <a:off x="892312" y="980817"/>
            <a:ext cx="42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harony"/>
              </a:rPr>
              <a:t>Psicológicos Breves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FECD3D-1ABC-5E74-CC80-B72D7FA37CB8}"/>
              </a:ext>
            </a:extLst>
          </p:cNvPr>
          <p:cNvSpPr txBox="1"/>
          <p:nvPr/>
        </p:nvSpPr>
        <p:spPr>
          <a:xfrm>
            <a:off x="2053389" y="2151727"/>
            <a:ext cx="8085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800" b="1" dirty="0">
                <a:latin typeface="Aharony"/>
              </a:rPr>
              <a:t>O </a:t>
            </a:r>
            <a:r>
              <a:rPr lang="pt-BR" sz="4800" b="1" dirty="0" err="1">
                <a:latin typeface="Aharony"/>
              </a:rPr>
              <a:t>mhGAP</a:t>
            </a:r>
            <a:r>
              <a:rPr lang="pt-BR" sz="4800" b="1" dirty="0">
                <a:latin typeface="Aharony"/>
              </a:rPr>
              <a:t> não contém protocolos específicos para implementar intervenções psicológicas breves. </a:t>
            </a:r>
          </a:p>
        </p:txBody>
      </p:sp>
    </p:spTree>
    <p:extLst>
      <p:ext uri="{BB962C8B-B14F-4D97-AF65-F5344CB8AC3E}">
        <p14:creationId xmlns:p14="http://schemas.microsoft.com/office/powerpoint/2010/main" val="291636254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9170CF-F125-DE43-0F93-1C0FD98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b="19694"/>
          <a:stretch/>
        </p:blipFill>
        <p:spPr>
          <a:xfrm>
            <a:off x="0" y="-682389"/>
            <a:ext cx="12192000" cy="754038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BBB1BCD-7038-CF06-E700-064C318E030D}"/>
              </a:ext>
            </a:extLst>
          </p:cNvPr>
          <p:cNvSpPr/>
          <p:nvPr/>
        </p:nvSpPr>
        <p:spPr>
          <a:xfrm>
            <a:off x="0" y="-682389"/>
            <a:ext cx="12192000" cy="75403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64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D8DBFD-F421-0C95-FEC2-08ABCDB596FC}"/>
              </a:ext>
            </a:extLst>
          </p:cNvPr>
          <p:cNvSpPr txBox="1"/>
          <p:nvPr/>
        </p:nvSpPr>
        <p:spPr>
          <a:xfrm>
            <a:off x="6972300" y="2505670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6000" dirty="0">
                <a:latin typeface="Aharony"/>
              </a:rPr>
              <a:t>Farmacologia</a:t>
            </a:r>
          </a:p>
        </p:txBody>
      </p:sp>
    </p:spTree>
    <p:extLst>
      <p:ext uri="{BB962C8B-B14F-4D97-AF65-F5344CB8AC3E}">
        <p14:creationId xmlns:p14="http://schemas.microsoft.com/office/powerpoint/2010/main" val="240623998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1457391">
            <a:off x="8775870" y="2947992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407048"/>
            <a:ext cx="3901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Antidepressivos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991823"/>
            <a:ext cx="764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harony"/>
              </a:rPr>
              <a:t>Manejo da Depressão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420F22F-B6AA-EB51-351E-980BF4141B52}"/>
              </a:ext>
            </a:extLst>
          </p:cNvPr>
          <p:cNvGrpSpPr/>
          <p:nvPr/>
        </p:nvGrpSpPr>
        <p:grpSpPr>
          <a:xfrm>
            <a:off x="1489986" y="2390777"/>
            <a:ext cx="4193701" cy="914400"/>
            <a:chOff x="1489986" y="2390777"/>
            <a:chExt cx="4193701" cy="914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2357777" y="2494034"/>
              <a:ext cx="3325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AMITRIPTILINA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239077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4B98F-9A5C-1094-EAE0-FD50EA04D9F9}"/>
              </a:ext>
            </a:extLst>
          </p:cNvPr>
          <p:cNvGrpSpPr/>
          <p:nvPr/>
        </p:nvGrpSpPr>
        <p:grpSpPr>
          <a:xfrm>
            <a:off x="1489986" y="4420003"/>
            <a:ext cx="3670353" cy="914400"/>
            <a:chOff x="1489986" y="4420003"/>
            <a:chExt cx="3670353" cy="9144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641E59C-5AE9-7E26-0CD4-A40A29E3FA3E}"/>
                </a:ext>
              </a:extLst>
            </p:cNvPr>
            <p:cNvSpPr txBox="1"/>
            <p:nvPr/>
          </p:nvSpPr>
          <p:spPr>
            <a:xfrm>
              <a:off x="2357777" y="4523260"/>
              <a:ext cx="2802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FLUOXETINA</a:t>
              </a:r>
            </a:p>
          </p:txBody>
        </p:sp>
        <p:pic>
          <p:nvPicPr>
            <p:cNvPr id="11" name="Gráfico 10" descr="Medicina">
              <a:extLst>
                <a:ext uri="{FF2B5EF4-FFF2-40B4-BE49-F238E27FC236}">
                  <a16:creationId xmlns:a16="http://schemas.microsoft.com/office/drawing/2014/main" id="{13A4F6B1-63D3-DC1C-C724-ED2723AEE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44200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54393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Amitriptilina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8868D1A-9219-0FC4-542F-945AB7A33195}"/>
              </a:ext>
            </a:extLst>
          </p:cNvPr>
          <p:cNvGrpSpPr/>
          <p:nvPr/>
        </p:nvGrpSpPr>
        <p:grpSpPr>
          <a:xfrm>
            <a:off x="372481" y="1384027"/>
            <a:ext cx="5816693" cy="772213"/>
            <a:chOff x="372481" y="1384027"/>
            <a:chExt cx="5816693" cy="772213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076877" y="1506479"/>
              <a:ext cx="51122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latin typeface="Aharony"/>
                </a:rPr>
                <a:t>Comece</a:t>
              </a:r>
              <a:r>
                <a:rPr lang="pt-BR" sz="3200" dirty="0">
                  <a:latin typeface="Aharony"/>
                </a:rPr>
                <a:t> com 25 mg ao deitar.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1384027"/>
              <a:ext cx="772213" cy="772213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A04E572-EBC6-0FD6-80EC-BE5A466AF05F}"/>
              </a:ext>
            </a:extLst>
          </p:cNvPr>
          <p:cNvGrpSpPr/>
          <p:nvPr/>
        </p:nvGrpSpPr>
        <p:grpSpPr>
          <a:xfrm>
            <a:off x="372481" y="2213706"/>
            <a:ext cx="11227238" cy="2081566"/>
            <a:chOff x="372481" y="2213706"/>
            <a:chExt cx="11227238" cy="2081566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35474317-B87F-572D-70CF-DB7D17F45659}"/>
                </a:ext>
              </a:extLst>
            </p:cNvPr>
            <p:cNvSpPr txBox="1"/>
            <p:nvPr/>
          </p:nvSpPr>
          <p:spPr>
            <a:xfrm>
              <a:off x="1076877" y="2233169"/>
              <a:ext cx="1052284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Aumente</a:t>
              </a:r>
              <a:r>
                <a:rPr lang="pt-BR" sz="3200" dirty="0">
                  <a:latin typeface="Aharony"/>
                </a:rPr>
                <a:t> de 25-50 mg por semana até alcançar 100-150 mg por dia (máximo de 300 mg). Nota: a dose efetiva mínima em adultos é de 75 mg. Pode ocorrer sedação com doses menores.</a:t>
              </a:r>
            </a:p>
          </p:txBody>
        </p:sp>
        <p:pic>
          <p:nvPicPr>
            <p:cNvPr id="14" name="Gráfico 13" descr="Medicina">
              <a:extLst>
                <a:ext uri="{FF2B5EF4-FFF2-40B4-BE49-F238E27FC236}">
                  <a16:creationId xmlns:a16="http://schemas.microsoft.com/office/drawing/2014/main" id="{D0461755-5443-05CF-BC8B-7D656FA8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2213706"/>
              <a:ext cx="772213" cy="772213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B88F6B0-3C27-F2E4-B593-1D0EA7C30823}"/>
              </a:ext>
            </a:extLst>
          </p:cNvPr>
          <p:cNvGrpSpPr/>
          <p:nvPr/>
        </p:nvGrpSpPr>
        <p:grpSpPr>
          <a:xfrm>
            <a:off x="372481" y="4325730"/>
            <a:ext cx="11227238" cy="1188675"/>
            <a:chOff x="372481" y="4325730"/>
            <a:chExt cx="11227238" cy="118867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C1BC722-A6FA-A394-094D-E011258CA725}"/>
                </a:ext>
              </a:extLst>
            </p:cNvPr>
            <p:cNvSpPr txBox="1"/>
            <p:nvPr/>
          </p:nvSpPr>
          <p:spPr>
            <a:xfrm>
              <a:off x="1076877" y="4437187"/>
              <a:ext cx="105228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</a:t>
              </a:r>
              <a:r>
                <a:rPr lang="pt-BR" sz="3200" dirty="0">
                  <a:latin typeface="Aharony"/>
                </a:rPr>
                <a:t> comece com 25 mg ao deitar até alcançar 50-75 mg por dia (máximo de 100 mg).</a:t>
              </a:r>
            </a:p>
          </p:txBody>
        </p:sp>
        <p:pic>
          <p:nvPicPr>
            <p:cNvPr id="15" name="Gráfico 14" descr="Medicina">
              <a:extLst>
                <a:ext uri="{FF2B5EF4-FFF2-40B4-BE49-F238E27FC236}">
                  <a16:creationId xmlns:a16="http://schemas.microsoft.com/office/drawing/2014/main" id="{5283CAD4-5031-8640-3D0A-012896A6E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4325730"/>
              <a:ext cx="772213" cy="77221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203DADA-804F-3576-C1C2-3D7259F59B78}"/>
              </a:ext>
            </a:extLst>
          </p:cNvPr>
          <p:cNvGrpSpPr/>
          <p:nvPr/>
        </p:nvGrpSpPr>
        <p:grpSpPr>
          <a:xfrm>
            <a:off x="372481" y="5562601"/>
            <a:ext cx="11227238" cy="772213"/>
            <a:chOff x="372481" y="5562601"/>
            <a:chExt cx="11227238" cy="77221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EBA6701-552C-B31F-9444-4AA78E6C14A0}"/>
                </a:ext>
              </a:extLst>
            </p:cNvPr>
            <p:cNvSpPr txBox="1"/>
            <p:nvPr/>
          </p:nvSpPr>
          <p:spPr>
            <a:xfrm>
              <a:off x="1076877" y="5656321"/>
              <a:ext cx="105228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Crianças/adolescentes </a:t>
              </a:r>
              <a:r>
                <a:rPr lang="pt-BR" sz="3200" dirty="0">
                  <a:latin typeface="Aharony"/>
                </a:rPr>
                <a:t>não use.</a:t>
              </a:r>
            </a:p>
          </p:txBody>
        </p:sp>
        <p:pic>
          <p:nvPicPr>
            <p:cNvPr id="16" name="Gráfico 15" descr="Medicina">
              <a:extLst>
                <a:ext uri="{FF2B5EF4-FFF2-40B4-BE49-F238E27FC236}">
                  <a16:creationId xmlns:a16="http://schemas.microsoft.com/office/drawing/2014/main" id="{E7B3BC77-F839-510D-D2B2-794D293F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5562601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4023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Fluoxetina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E045806-35DB-8565-5DA9-0480FAC6C908}"/>
              </a:ext>
            </a:extLst>
          </p:cNvPr>
          <p:cNvGrpSpPr/>
          <p:nvPr/>
        </p:nvGrpSpPr>
        <p:grpSpPr>
          <a:xfrm>
            <a:off x="367190" y="1356809"/>
            <a:ext cx="9081608" cy="2089321"/>
            <a:chOff x="367190" y="1356809"/>
            <a:chExt cx="9081608" cy="208932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139401" y="1384027"/>
              <a:ext cx="83093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Comece:</a:t>
              </a:r>
              <a:r>
                <a:rPr lang="pt-BR" sz="3200" dirty="0">
                  <a:latin typeface="Aharony"/>
                </a:rPr>
                <a:t> com 10 mg/dia durante uma semana, depois aumente para 20 mg/dia. Se não houver resposta em 6 semanas, aumente para 40 mg (máximo de 80 mg)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1356809"/>
              <a:ext cx="772213" cy="772213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82A84E5-6BF3-7DFB-EB37-C6EBB63574F7}"/>
              </a:ext>
            </a:extLst>
          </p:cNvPr>
          <p:cNvGrpSpPr/>
          <p:nvPr/>
        </p:nvGrpSpPr>
        <p:grpSpPr>
          <a:xfrm>
            <a:off x="367190" y="3455345"/>
            <a:ext cx="9081608" cy="1575014"/>
            <a:chOff x="367190" y="3455345"/>
            <a:chExt cx="9081608" cy="157501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C38F863-DCAA-CFA2-162F-FD62D16F3BA5}"/>
                </a:ext>
              </a:extLst>
            </p:cNvPr>
            <p:cNvSpPr txBox="1"/>
            <p:nvPr/>
          </p:nvSpPr>
          <p:spPr>
            <a:xfrm>
              <a:off x="1139401" y="3460699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médica: </a:t>
              </a:r>
              <a:r>
                <a:rPr lang="pt-BR" sz="3200" dirty="0">
                  <a:latin typeface="Aharony"/>
                </a:rPr>
                <a:t>opção preferida. Comece com 10 mg/dia, depois aumente para 20 mg (máximo de 40 mg).</a:t>
              </a:r>
            </a:p>
          </p:txBody>
        </p:sp>
        <p:pic>
          <p:nvPicPr>
            <p:cNvPr id="12" name="Gráfico 11" descr="Medicina">
              <a:extLst>
                <a:ext uri="{FF2B5EF4-FFF2-40B4-BE49-F238E27FC236}">
                  <a16:creationId xmlns:a16="http://schemas.microsoft.com/office/drawing/2014/main" id="{99323961-EC98-D26E-C180-7C5401AB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3455345"/>
              <a:ext cx="772213" cy="77221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AFE5474-6E62-4725-F0CB-28C11E258E59}"/>
              </a:ext>
            </a:extLst>
          </p:cNvPr>
          <p:cNvGrpSpPr/>
          <p:nvPr/>
        </p:nvGrpSpPr>
        <p:grpSpPr>
          <a:xfrm>
            <a:off x="367190" y="5030359"/>
            <a:ext cx="9081608" cy="1584229"/>
            <a:chOff x="367190" y="5030359"/>
            <a:chExt cx="9081608" cy="1584229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B652DC6-CD57-AB8E-06F0-74E3E53F1BB0}"/>
                </a:ext>
              </a:extLst>
            </p:cNvPr>
            <p:cNvSpPr txBox="1"/>
            <p:nvPr/>
          </p:nvSpPr>
          <p:spPr>
            <a:xfrm>
              <a:off x="1139401" y="5044928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Adolescentes:</a:t>
              </a:r>
              <a:r>
                <a:rPr lang="pt-BR" sz="3200" dirty="0">
                  <a:latin typeface="Aharony"/>
                </a:rPr>
                <a:t> Comece com 10 mg/dia. Aumente para 20 mg/dia se não houver resposta em 6 semanas (máximo de 40 mg). </a:t>
              </a:r>
            </a:p>
          </p:txBody>
        </p:sp>
        <p:pic>
          <p:nvPicPr>
            <p:cNvPr id="13" name="Gráfico 12" descr="Medicina">
              <a:extLst>
                <a:ext uri="{FF2B5EF4-FFF2-40B4-BE49-F238E27FC236}">
                  <a16:creationId xmlns:a16="http://schemas.microsoft.com/office/drawing/2014/main" id="{42D41692-945F-2D6A-83A2-FFD88C2D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5030359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73872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25E933-0E85-D7EC-7BCA-BA6AD71FC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25186" b="42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E7CFFF-BC5F-9014-1D37-1C0059A6FD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tx1">
                  <a:alpha val="59000"/>
                </a:schemeClr>
              </a:gs>
              <a:gs pos="100000">
                <a:srgbClr val="201C19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1A46D7-1535-745D-DE93-3AAC517A02D9}"/>
              </a:ext>
            </a:extLst>
          </p:cNvPr>
          <p:cNvSpPr txBox="1"/>
          <p:nvPr/>
        </p:nvSpPr>
        <p:spPr>
          <a:xfrm>
            <a:off x="315835" y="137481"/>
            <a:ext cx="4126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Seguimento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57DC3F-FB79-E9F3-72A8-714B90D465EF}"/>
              </a:ext>
            </a:extLst>
          </p:cNvPr>
          <p:cNvSpPr txBox="1"/>
          <p:nvPr/>
        </p:nvSpPr>
        <p:spPr>
          <a:xfrm>
            <a:off x="313817" y="609819"/>
            <a:ext cx="6087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6000" dirty="0"/>
              <a:t>DEPRESSÃO</a:t>
            </a:r>
          </a:p>
        </p:txBody>
      </p:sp>
    </p:spTree>
    <p:extLst>
      <p:ext uri="{BB962C8B-B14F-4D97-AF65-F5344CB8AC3E}">
        <p14:creationId xmlns:p14="http://schemas.microsoft.com/office/powerpoint/2010/main" val="117637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AA08BD-8014-FAB7-C76D-0C06F155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12" b="69009" l="68110" r="71735">
                        <a14:foregroundMark x1="70498" y1="56510" x2="70425" y2="57031"/>
                        <a14:foregroundMark x1="70351" y1="58073" x2="70498" y2="58073"/>
                      </a14:backgroundRemoval>
                    </a14:imgEffect>
                  </a14:imgLayer>
                </a14:imgProps>
              </a:ext>
            </a:extLst>
          </a:blip>
          <a:srcRect l="68741" t="55269" r="27812" b="33219"/>
          <a:stretch/>
        </p:blipFill>
        <p:spPr>
          <a:xfrm>
            <a:off x="2000251" y="3015651"/>
            <a:ext cx="1783690" cy="33494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BC4D3D0-45DC-3D02-6EC9-3F38E56949EB}"/>
              </a:ext>
            </a:extLst>
          </p:cNvPr>
          <p:cNvGrpSpPr/>
          <p:nvPr/>
        </p:nvGrpSpPr>
        <p:grpSpPr>
          <a:xfrm>
            <a:off x="5067299" y="492918"/>
            <a:ext cx="6572254" cy="5872163"/>
            <a:chOff x="5067299" y="492918"/>
            <a:chExt cx="6572254" cy="5872163"/>
          </a:xfrm>
        </p:grpSpPr>
        <p:sp>
          <p:nvSpPr>
            <p:cNvPr id="2" name="Balão de Fala: Retângulo 1">
              <a:extLst>
                <a:ext uri="{FF2B5EF4-FFF2-40B4-BE49-F238E27FC236}">
                  <a16:creationId xmlns:a16="http://schemas.microsoft.com/office/drawing/2014/main" id="{941F2B90-50C6-185B-32B1-138489C55654}"/>
                </a:ext>
              </a:extLst>
            </p:cNvPr>
            <p:cNvSpPr/>
            <p:nvPr/>
          </p:nvSpPr>
          <p:spPr>
            <a:xfrm rot="16200000" flipV="1">
              <a:off x="5417344" y="142873"/>
              <a:ext cx="5872163" cy="6572254"/>
            </a:xfrm>
            <a:prstGeom prst="wedgeRectCallout">
              <a:avLst>
                <a:gd name="adj1" fmla="val -20184"/>
                <a:gd name="adj2" fmla="val 69799"/>
              </a:avLst>
            </a:prstGeom>
            <a:noFill/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7BA964D-F0F2-9AC2-4150-CB351B2B7CD3}"/>
                </a:ext>
              </a:extLst>
            </p:cNvPr>
            <p:cNvSpPr txBox="1"/>
            <p:nvPr/>
          </p:nvSpPr>
          <p:spPr>
            <a:xfrm>
              <a:off x="5314950" y="672971"/>
              <a:ext cx="6115050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RECOMENDAÇÕES SOBRE A FREQUÊNCIA DE CONTATO</a:t>
              </a:r>
            </a:p>
            <a:p>
              <a:pPr algn="just"/>
              <a:r>
                <a:rPr lang="pt-BR" sz="3200" b="1" dirty="0">
                  <a:solidFill>
                    <a:srgbClr val="D2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Marque a segunda consulta dentro de 1 semana.</a:t>
              </a:r>
            </a:p>
            <a:p>
              <a:pPr algn="just"/>
              <a:endParaRPr lang="pt-BR" sz="3200" dirty="0">
                <a:latin typeface="Aharony"/>
              </a:endParaRPr>
            </a:p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A princípio, mantenha contato periódico por telefone, visitas domiciliares, cartas, ou cartões de contato com maior frequência, por exemplo, mensalmente nos 3 primeiros meses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83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C218E23-F9A0-DB69-E5FA-02C31F74CE8B}"/>
              </a:ext>
            </a:extLst>
          </p:cNvPr>
          <p:cNvSpPr txBox="1"/>
          <p:nvPr/>
        </p:nvSpPr>
        <p:spPr>
          <a:xfrm>
            <a:off x="351290" y="184469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Seguimento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E06E2AF-25DE-2E4A-A4A5-E6E027EBB934}"/>
              </a:ext>
            </a:extLst>
          </p:cNvPr>
          <p:cNvSpPr txBox="1"/>
          <p:nvPr/>
        </p:nvSpPr>
        <p:spPr>
          <a:xfrm>
            <a:off x="385277" y="615858"/>
            <a:ext cx="83551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A pessoa está melhorando? </a:t>
            </a:r>
            <a:r>
              <a:rPr lang="pt-BR"/>
              <a:t>Não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3748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2487C3-613C-36F0-FA76-DFDC60CB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5" b="97011" l="9962" r="89984">
                        <a14:foregroundMark x1="22967" y1="9128" x2="29241" y2="6785"/>
                        <a14:foregroundMark x1="29241" y1="6785" x2="34303" y2="8683"/>
                        <a14:foregroundMark x1="39472" y1="36268" x2="39903" y2="40468"/>
                        <a14:foregroundMark x1="15617" y1="90388" x2="22940" y2="94386"/>
                        <a14:foregroundMark x1="22940" y1="94386" x2="40711" y2="92690"/>
                        <a14:foregroundMark x1="40711" y1="92690" x2="56543" y2="97011"/>
                        <a14:backgroundMark x1="49192" y1="47779" x2="49515" y2="39015"/>
                        <a14:backgroundMark x1="49515" y1="39015" x2="44023" y2="2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709" r="39626"/>
          <a:stretch/>
        </p:blipFill>
        <p:spPr>
          <a:xfrm flipH="1">
            <a:off x="6912295" y="860285"/>
            <a:ext cx="6446543" cy="58375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472F84-34DA-09F2-28E6-2F7A5F98A4A5}"/>
              </a:ext>
            </a:extLst>
          </p:cNvPr>
          <p:cNvSpPr txBox="1"/>
          <p:nvPr/>
        </p:nvSpPr>
        <p:spPr>
          <a:xfrm>
            <a:off x="503583" y="920621"/>
            <a:ext cx="6446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Aharony"/>
              </a:rPr>
              <a:t>Você já se perguntou como poderia fazer a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diferença</a:t>
            </a:r>
            <a:r>
              <a:rPr lang="pt-BR" sz="40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na vida de um paciente que sofre de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depressão</a:t>
            </a:r>
            <a:r>
              <a:rPr lang="pt-BR" sz="4000" dirty="0">
                <a:latin typeface="Aharony"/>
              </a:rPr>
              <a:t>, mesmo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sem ser um especialista</a:t>
            </a:r>
            <a:r>
              <a:rPr lang="pt-BR" sz="4000" b="1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em saúde mental?</a:t>
            </a:r>
          </a:p>
        </p:txBody>
      </p:sp>
    </p:spTree>
    <p:extLst>
      <p:ext uri="{BB962C8B-B14F-4D97-AF65-F5344CB8AC3E}">
        <p14:creationId xmlns:p14="http://schemas.microsoft.com/office/powerpoint/2010/main" val="413886479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8EC9DC3-6CE0-EE20-C5ED-89E02D2B3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" t="9657" r="18956" b="1743"/>
          <a:stretch/>
        </p:blipFill>
        <p:spPr>
          <a:xfrm>
            <a:off x="-5922710" y="0"/>
            <a:ext cx="23208380" cy="145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7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895" y="6497052"/>
            <a:ext cx="21186000" cy="119113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8EC9DC3-6CE0-EE20-C5ED-89E02D2B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" t="9657" r="18956" b="1743"/>
          <a:stretch/>
        </p:blipFill>
        <p:spPr>
          <a:xfrm>
            <a:off x="-1644624" y="-5661122"/>
            <a:ext cx="20030595" cy="125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181" y="-962526"/>
            <a:ext cx="36031954" cy="202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6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06897" y="-1251285"/>
            <a:ext cx="35521102" cy="199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0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5379" y="-673769"/>
            <a:ext cx="21482757" cy="120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1134" y="-5474369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2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6" y="-7766384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1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8475" y="-6749716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4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E8BC0CE-5ADF-9E21-7F60-1B05F57B88B8}"/>
              </a:ext>
            </a:extLst>
          </p:cNvPr>
          <p:cNvGrpSpPr/>
          <p:nvPr/>
        </p:nvGrpSpPr>
        <p:grpSpPr>
          <a:xfrm>
            <a:off x="3229167" y="1257585"/>
            <a:ext cx="5733666" cy="3041456"/>
            <a:chOff x="3623719" y="561555"/>
            <a:chExt cx="6426760" cy="354642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A213DE6-9492-B670-38FB-383F68477BFD}"/>
                </a:ext>
              </a:extLst>
            </p:cNvPr>
            <p:cNvGrpSpPr/>
            <p:nvPr/>
          </p:nvGrpSpPr>
          <p:grpSpPr>
            <a:xfrm>
              <a:off x="3623720" y="561555"/>
              <a:ext cx="6426759" cy="3546421"/>
              <a:chOff x="3623721" y="561556"/>
              <a:chExt cx="4435523" cy="210651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8F58C683-15BE-46C8-319A-4D422D1DF3C6}"/>
                  </a:ext>
                </a:extLst>
              </p:cNvPr>
              <p:cNvSpPr/>
              <p:nvPr/>
            </p:nvSpPr>
            <p:spPr>
              <a:xfrm>
                <a:off x="3623721" y="1748620"/>
                <a:ext cx="4435523" cy="919453"/>
              </a:xfrm>
              <a:prstGeom prst="roundRect">
                <a:avLst/>
              </a:prstGeom>
              <a:solidFill>
                <a:srgbClr val="8B106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BB2E1A53-DF90-A475-29F7-E9B78070B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212" t="4490" r="11594" b="9925"/>
              <a:stretch/>
            </p:blipFill>
            <p:spPr>
              <a:xfrm>
                <a:off x="5117908" y="561556"/>
                <a:ext cx="1447149" cy="1463127"/>
              </a:xfrm>
              <a:prstGeom prst="ellipse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F4B7FB4-38B7-8808-038A-7285D3DAFF8C}"/>
                </a:ext>
              </a:extLst>
            </p:cNvPr>
            <p:cNvSpPr txBox="1"/>
            <p:nvPr/>
          </p:nvSpPr>
          <p:spPr>
            <a:xfrm>
              <a:off x="3623719" y="2994978"/>
              <a:ext cx="6426759" cy="8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Aharony"/>
                </a:rPr>
                <a:t>Crianças e Adolescentes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11BF20-B966-F39B-4CE6-B03CEA4EF709}"/>
              </a:ext>
            </a:extLst>
          </p:cNvPr>
          <p:cNvSpPr txBox="1"/>
          <p:nvPr/>
        </p:nvSpPr>
        <p:spPr>
          <a:xfrm>
            <a:off x="2322393" y="4318217"/>
            <a:ext cx="7547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harony"/>
              </a:rPr>
              <a:t>Para manejo da Depressão nesse público vá para os Transtornos Mentais e Comportamentais em Crianças e Adolescentes </a:t>
            </a:r>
            <a:r>
              <a:rPr lang="pt-BR" sz="3200" b="1" dirty="0">
                <a:solidFill>
                  <a:srgbClr val="00A02F"/>
                </a:solidFill>
                <a:latin typeface="Aharony"/>
              </a:rPr>
              <a:t>&gt;&gt; MCO</a:t>
            </a:r>
          </a:p>
        </p:txBody>
      </p:sp>
      <p:pic>
        <p:nvPicPr>
          <p:cNvPr id="2" name="Gráfico 1" descr="Aviso">
            <a:extLst>
              <a:ext uri="{FF2B5EF4-FFF2-40B4-BE49-F238E27FC236}">
                <a16:creationId xmlns:a16="http://schemas.microsoft.com/office/drawing/2014/main" id="{EE515405-50E5-2953-92C6-D0C72B47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999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Aviso">
            <a:extLst>
              <a:ext uri="{FF2B5EF4-FFF2-40B4-BE49-F238E27FC236}">
                <a16:creationId xmlns:a16="http://schemas.microsoft.com/office/drawing/2014/main" id="{54B6BC28-E1C4-1B00-F2B6-9141AE8D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A30282-1AD9-BCCD-4416-EAC5668F9FF3}"/>
              </a:ext>
            </a:extLst>
          </p:cNvPr>
          <p:cNvGrpSpPr/>
          <p:nvPr/>
        </p:nvGrpSpPr>
        <p:grpSpPr>
          <a:xfrm>
            <a:off x="3521413" y="428017"/>
            <a:ext cx="5442883" cy="2430474"/>
            <a:chOff x="3230631" y="1133408"/>
            <a:chExt cx="5733665" cy="267027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92BD65-6DA0-FD10-161C-1F5410EEB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0631" y="1133408"/>
              <a:ext cx="5730737" cy="267027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071F861-DF30-468C-3C2C-BF1478230A8D}"/>
                </a:ext>
              </a:extLst>
            </p:cNvPr>
            <p:cNvSpPr txBox="1"/>
            <p:nvPr/>
          </p:nvSpPr>
          <p:spPr>
            <a:xfrm>
              <a:off x="3230631" y="3136612"/>
              <a:ext cx="5733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8B1062"/>
                  </a:solidFill>
                  <a:latin typeface="Century Gothic" panose="020B0502020202020204" pitchFamily="34" charset="0"/>
                </a:rPr>
                <a:t>Grávidas ou Lactantes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0542550-E530-B0C1-3052-E3B00880651D}"/>
              </a:ext>
            </a:extLst>
          </p:cNvPr>
          <p:cNvGrpSpPr/>
          <p:nvPr/>
        </p:nvGrpSpPr>
        <p:grpSpPr>
          <a:xfrm>
            <a:off x="813881" y="3189538"/>
            <a:ext cx="11226679" cy="893878"/>
            <a:chOff x="813881" y="3189538"/>
            <a:chExt cx="11226679" cy="893878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EC17B301-F533-276E-7DA3-3E8E0C26F7B2}"/>
                </a:ext>
              </a:extLst>
            </p:cNvPr>
            <p:cNvSpPr txBox="1"/>
            <p:nvPr/>
          </p:nvSpPr>
          <p:spPr>
            <a:xfrm>
              <a:off x="1707759" y="3344089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Uso de antidepressivos em mulheres grávidas e lactantes</a:t>
              </a:r>
            </a:p>
          </p:txBody>
        </p:sp>
        <p:pic>
          <p:nvPicPr>
            <p:cNvPr id="3" name="Gráfico 2" descr="Mulher grávida">
              <a:extLst>
                <a:ext uri="{FF2B5EF4-FFF2-40B4-BE49-F238E27FC236}">
                  <a16:creationId xmlns:a16="http://schemas.microsoft.com/office/drawing/2014/main" id="{B376E920-35B1-6BBD-2318-8A26A245B5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3189538"/>
              <a:ext cx="893878" cy="893878"/>
            </a:xfrm>
            <a:prstGeom prst="rect">
              <a:avLst/>
            </a:prstGeom>
          </p:spPr>
        </p:pic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2C9B409B-7011-ED68-B0D5-B4C665571E03}"/>
              </a:ext>
            </a:extLst>
          </p:cNvPr>
          <p:cNvGrpSpPr/>
          <p:nvPr/>
        </p:nvGrpSpPr>
        <p:grpSpPr>
          <a:xfrm>
            <a:off x="813881" y="4345234"/>
            <a:ext cx="11226679" cy="893878"/>
            <a:chOff x="813881" y="4345234"/>
            <a:chExt cx="11226679" cy="893878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8CB85388-B5BE-9A8B-9887-346756413386}"/>
                </a:ext>
              </a:extLst>
            </p:cNvPr>
            <p:cNvSpPr txBox="1"/>
            <p:nvPr/>
          </p:nvSpPr>
          <p:spPr>
            <a:xfrm>
              <a:off x="1707759" y="4499786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Tratamento psicossocial na atenção primária à saúde</a:t>
              </a:r>
            </a:p>
          </p:txBody>
        </p:sp>
        <p:pic>
          <p:nvPicPr>
            <p:cNvPr id="11" name="Gráfico 10" descr="Mulher grávida">
              <a:extLst>
                <a:ext uri="{FF2B5EF4-FFF2-40B4-BE49-F238E27FC236}">
                  <a16:creationId xmlns:a16="http://schemas.microsoft.com/office/drawing/2014/main" id="{FFEE948B-28AA-6C89-86C3-EC5E7914A8C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4345234"/>
              <a:ext cx="893878" cy="893878"/>
            </a:xfrm>
            <a:prstGeom prst="rect">
              <a:avLst/>
            </a:prstGeom>
          </p:spPr>
        </p:pic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B243B86D-382D-87D1-C042-46D69F00BBD8}"/>
              </a:ext>
            </a:extLst>
          </p:cNvPr>
          <p:cNvGrpSpPr/>
          <p:nvPr/>
        </p:nvGrpSpPr>
        <p:grpSpPr>
          <a:xfrm>
            <a:off x="813881" y="5500930"/>
            <a:ext cx="11226679" cy="893878"/>
            <a:chOff x="813881" y="5500930"/>
            <a:chExt cx="11226679" cy="893878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5AB0E2C2-7C09-8B1D-A83B-3BE7C57077D0}"/>
                </a:ext>
              </a:extLst>
            </p:cNvPr>
            <p:cNvSpPr txBox="1"/>
            <p:nvPr/>
          </p:nvSpPr>
          <p:spPr>
            <a:xfrm>
              <a:off x="1707759" y="5655482"/>
              <a:ext cx="103328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Encaminhamento para um psiquiatra</a:t>
              </a:r>
            </a:p>
          </p:txBody>
        </p:sp>
        <p:pic>
          <p:nvPicPr>
            <p:cNvPr id="12" name="Gráfico 11" descr="Mulher grávida">
              <a:extLst>
                <a:ext uri="{FF2B5EF4-FFF2-40B4-BE49-F238E27FC236}">
                  <a16:creationId xmlns:a16="http://schemas.microsoft.com/office/drawing/2014/main" id="{B905E490-194C-03B7-1E0C-5C6CB6DD9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13881" y="5500930"/>
              <a:ext cx="893878" cy="8938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015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2E43C1-A67C-8545-4EFA-6134A9CC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76" b="81091" l="2667" r="25212">
                        <a14:foregroundMark x1="11030" y1="80364" x2="15677" y2="81091"/>
                        <a14:foregroundMark x1="15677" y1="81091" x2="17455" y2="79960"/>
                        <a14:foregroundMark x1="24768" y1="69374" x2="25212" y2="6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2" t="56611" r="72607" b="18430"/>
          <a:stretch/>
        </p:blipFill>
        <p:spPr>
          <a:xfrm flipH="1">
            <a:off x="4315320" y="818338"/>
            <a:ext cx="5702968" cy="60396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EBDCC9-AC5B-9882-5702-624242679ABA}"/>
              </a:ext>
            </a:extLst>
          </p:cNvPr>
          <p:cNvSpPr txBox="1"/>
          <p:nvPr/>
        </p:nvSpPr>
        <p:spPr>
          <a:xfrm>
            <a:off x="2342142" y="3863088"/>
            <a:ext cx="204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Psicoeducação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0999F0-63B2-0D1B-D50C-467FD3E3727B}"/>
              </a:ext>
            </a:extLst>
          </p:cNvPr>
          <p:cNvSpPr txBox="1"/>
          <p:nvPr/>
        </p:nvSpPr>
        <p:spPr>
          <a:xfrm>
            <a:off x="2522452" y="1740549"/>
            <a:ext cx="2797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Redução do estresse</a:t>
            </a:r>
          </a:p>
          <a:p>
            <a:r>
              <a:rPr lang="pt-BR" sz="2400" b="1" dirty="0">
                <a:latin typeface="Aharony"/>
              </a:rPr>
              <a:t>e fortalecimento do</a:t>
            </a:r>
          </a:p>
          <a:p>
            <a:r>
              <a:rPr lang="pt-BR" sz="2400" b="1" dirty="0">
                <a:latin typeface="Aharony"/>
              </a:rPr>
              <a:t>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9DB5D7-C8F3-EA3D-456E-CC7DC0F9181B}"/>
              </a:ext>
            </a:extLst>
          </p:cNvPr>
          <p:cNvSpPr txBox="1"/>
          <p:nvPr/>
        </p:nvSpPr>
        <p:spPr>
          <a:xfrm>
            <a:off x="4048112" y="313709"/>
            <a:ext cx="465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Promoção do funcionamento</a:t>
            </a:r>
          </a:p>
          <a:p>
            <a:r>
              <a:rPr lang="pt-BR" sz="2400" b="1" dirty="0">
                <a:latin typeface="Aharony"/>
              </a:rPr>
              <a:t>em atividades diárias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F5CD37-26C3-E270-BBAF-416EEDDEA0C2}"/>
              </a:ext>
            </a:extLst>
          </p:cNvPr>
          <p:cNvSpPr txBox="1"/>
          <p:nvPr/>
        </p:nvSpPr>
        <p:spPr>
          <a:xfrm>
            <a:off x="8800721" y="544541"/>
            <a:ext cx="319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Tratamento</a:t>
            </a:r>
          </a:p>
          <a:p>
            <a:r>
              <a:rPr lang="pt-BR" sz="2400" b="1" dirty="0">
                <a:latin typeface="Aharony"/>
              </a:rPr>
              <a:t>psicológico breve</a:t>
            </a:r>
          </a:p>
          <a:p>
            <a:r>
              <a:rPr lang="pt-BR" sz="2400" b="1" dirty="0">
                <a:latin typeface="Aharony"/>
              </a:rPr>
              <a:t>para depressão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FF7B85-2B52-092E-C30D-7208E5A20052}"/>
              </a:ext>
            </a:extLst>
          </p:cNvPr>
          <p:cNvSpPr txBox="1"/>
          <p:nvPr/>
        </p:nvSpPr>
        <p:spPr>
          <a:xfrm>
            <a:off x="9635510" y="2828835"/>
            <a:ext cx="319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Farmacologia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B8350E-8941-9D7D-5D73-9F55434B429E}"/>
              </a:ext>
            </a:extLst>
          </p:cNvPr>
          <p:cNvSpPr txBox="1"/>
          <p:nvPr/>
        </p:nvSpPr>
        <p:spPr>
          <a:xfrm>
            <a:off x="488337" y="217615"/>
            <a:ext cx="2702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FFC000"/>
                </a:solidFill>
                <a:latin typeface="Aharony"/>
              </a:rPr>
              <a:t>MANEJO</a:t>
            </a:r>
          </a:p>
        </p:txBody>
      </p:sp>
    </p:spTree>
    <p:extLst>
      <p:ext uri="{BB962C8B-B14F-4D97-AF65-F5344CB8AC3E}">
        <p14:creationId xmlns:p14="http://schemas.microsoft.com/office/powerpoint/2010/main" val="27821796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00D9CC-A99E-8D97-2C2A-91215087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8" r="3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29D80E6-7945-46C5-F1E0-D15D32BA0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674E46-4269-2D8D-B309-5951163E46CE}"/>
              </a:ext>
            </a:extLst>
          </p:cNvPr>
          <p:cNvSpPr txBox="1"/>
          <p:nvPr/>
        </p:nvSpPr>
        <p:spPr>
          <a:xfrm>
            <a:off x="450237" y="2846515"/>
            <a:ext cx="4836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FFC000"/>
                </a:solidFill>
                <a:latin typeface="Aharony"/>
              </a:rPr>
              <a:t>Psicoeducação</a:t>
            </a:r>
          </a:p>
        </p:txBody>
      </p:sp>
    </p:spTree>
    <p:extLst>
      <p:ext uri="{BB962C8B-B14F-4D97-AF65-F5344CB8AC3E}">
        <p14:creationId xmlns:p14="http://schemas.microsoft.com/office/powerpoint/2010/main" val="262268073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285339" y="0"/>
            <a:ext cx="33634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Psicoeducação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285339" y="321431"/>
            <a:ext cx="28216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Depressão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3826C52-FC4F-5AF8-FE31-A7709C7BF4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32" b="98092" l="1750" r="90000">
                        <a14:foregroundMark x1="20432" y1="6059" x2="14773" y2="34160"/>
                        <a14:foregroundMark x1="14773" y1="34160" x2="7591" y2="52147"/>
                        <a14:foregroundMark x1="7591" y1="52147" x2="7091" y2="60782"/>
                        <a14:foregroundMark x1="7091" y1="60782" x2="8977" y2="72424"/>
                        <a14:foregroundMark x1="8977" y1="72424" x2="12773" y2="80534"/>
                        <a14:foregroundMark x1="12773" y1="80534" x2="17045" y2="85687"/>
                        <a14:foregroundMark x1="17045" y1="85687" x2="19636" y2="93655"/>
                        <a14:foregroundMark x1="19636" y1="93655" x2="19477" y2="98139"/>
                        <a14:foregroundMark x1="30159" y1="22137" x2="30455" y2="13454"/>
                        <a14:foregroundMark x1="30455" y1="13454" x2="25409" y2="3244"/>
                        <a14:foregroundMark x1="25409" y1="3244" x2="13364" y2="3626"/>
                        <a14:foregroundMark x1="13364" y1="3626" x2="9227" y2="6632"/>
                        <a14:foregroundMark x1="9227" y1="6632" x2="4886" y2="16603"/>
                        <a14:foregroundMark x1="4886" y1="16603" x2="1523" y2="37452"/>
                        <a14:foregroundMark x1="1523" y1="37452" x2="1795" y2="51145"/>
                        <a14:foregroundMark x1="1795" y1="51145" x2="3795" y2="62595"/>
                        <a14:foregroundMark x1="3795" y1="62595" x2="4000" y2="71899"/>
                        <a14:foregroundMark x1="4000" y1="71899" x2="2227" y2="91126"/>
                        <a14:foregroundMark x1="35591" y1="25143" x2="32295" y2="7729"/>
                        <a14:foregroundMark x1="32295" y1="7729" x2="27773" y2="2004"/>
                        <a14:foregroundMark x1="27773" y1="2004" x2="4114" y2="6632"/>
                        <a14:foregroundMark x1="4114" y1="6632" x2="1750" y2="180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 flipH="1">
            <a:off x="9144001" y="3953934"/>
            <a:ext cx="3047999" cy="2904066"/>
          </a:xfrm>
          <a:prstGeom prst="rect">
            <a:avLst/>
          </a:prstGeom>
        </p:spPr>
      </p:pic>
      <p:grpSp>
        <p:nvGrpSpPr>
          <p:cNvPr id="19" name="Agrupar 18">
            <a:extLst>
              <a:ext uri="{FF2B5EF4-FFF2-40B4-BE49-F238E27FC236}">
                <a16:creationId xmlns:a16="http://schemas.microsoft.com/office/drawing/2014/main" id="{AB51ECB6-39F9-0804-C6AF-4302A9D1AF55}"/>
              </a:ext>
            </a:extLst>
          </p:cNvPr>
          <p:cNvGrpSpPr/>
          <p:nvPr/>
        </p:nvGrpSpPr>
        <p:grpSpPr>
          <a:xfrm>
            <a:off x="233999" y="1199176"/>
            <a:ext cx="10797167" cy="887918"/>
            <a:chOff x="233999" y="1199176"/>
            <a:chExt cx="10797167" cy="887918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3814040-FB84-45E5-7EB0-8A8363DF4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1199176"/>
              <a:ext cx="887918" cy="887918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49A4803D-6A83-3583-49CB-086C71F1D7EB}"/>
                </a:ext>
              </a:extLst>
            </p:cNvPr>
            <p:cNvSpPr txBox="1"/>
            <p:nvPr/>
          </p:nvSpPr>
          <p:spPr>
            <a:xfrm>
              <a:off x="1121917" y="1369641"/>
              <a:ext cx="990924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Pensamentos de Autoagressão ou Suicídio</a:t>
              </a:r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2E65A58-7E99-E83D-A246-319A45F268D4}"/>
              </a:ext>
            </a:extLst>
          </p:cNvPr>
          <p:cNvGrpSpPr/>
          <p:nvPr/>
        </p:nvGrpSpPr>
        <p:grpSpPr>
          <a:xfrm>
            <a:off x="233999" y="2278234"/>
            <a:ext cx="8076725" cy="887918"/>
            <a:chOff x="233999" y="2278234"/>
            <a:chExt cx="8076725" cy="887918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AC3CDC98-E4E0-5A51-AD01-4FADB9A7E964}"/>
                </a:ext>
              </a:extLst>
            </p:cNvPr>
            <p:cNvSpPr txBox="1"/>
            <p:nvPr/>
          </p:nvSpPr>
          <p:spPr>
            <a:xfrm>
              <a:off x="1121917" y="2431373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Incompreensão da Depressão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ED15EB10-BC64-1AFE-5072-92A907C7282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2278234"/>
              <a:ext cx="887918" cy="887918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AD3C675A-165A-87A4-F14E-D96003C14B3F}"/>
              </a:ext>
            </a:extLst>
          </p:cNvPr>
          <p:cNvGrpSpPr/>
          <p:nvPr/>
        </p:nvGrpSpPr>
        <p:grpSpPr>
          <a:xfrm>
            <a:off x="233999" y="3357292"/>
            <a:ext cx="8076725" cy="887918"/>
            <a:chOff x="233999" y="3357292"/>
            <a:chExt cx="8076725" cy="887918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F8767E62-6C09-BF26-5105-F468988E4950}"/>
                </a:ext>
              </a:extLst>
            </p:cNvPr>
            <p:cNvSpPr txBox="1"/>
            <p:nvPr/>
          </p:nvSpPr>
          <p:spPr>
            <a:xfrm>
              <a:off x="1121917" y="3493105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Depressão é Comum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B3AFBB46-1912-4164-3762-03202A6300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3357292"/>
              <a:ext cx="887918" cy="887918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8E99684-7106-DF08-6E31-53984E63B713}"/>
              </a:ext>
            </a:extLst>
          </p:cNvPr>
          <p:cNvGrpSpPr/>
          <p:nvPr/>
        </p:nvGrpSpPr>
        <p:grpSpPr>
          <a:xfrm>
            <a:off x="233999" y="4436350"/>
            <a:ext cx="8076725" cy="887918"/>
            <a:chOff x="233999" y="4436350"/>
            <a:chExt cx="8076725" cy="887918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A37039-3182-2D80-D1E7-A20B3D3FBF81}"/>
                </a:ext>
              </a:extLst>
            </p:cNvPr>
            <p:cNvSpPr txBox="1"/>
            <p:nvPr/>
          </p:nvSpPr>
          <p:spPr>
            <a:xfrm>
              <a:off x="1121917" y="4554837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Depressão não é Sinal de Fraqueza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1298939C-0F19-BDF4-78ED-E96BEE255E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4436350"/>
              <a:ext cx="887918" cy="887918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3BB9E92-601B-A1CB-6EE1-B715F0486476}"/>
              </a:ext>
            </a:extLst>
          </p:cNvPr>
          <p:cNvGrpSpPr/>
          <p:nvPr/>
        </p:nvGrpSpPr>
        <p:grpSpPr>
          <a:xfrm>
            <a:off x="233999" y="5515407"/>
            <a:ext cx="8076725" cy="887918"/>
            <a:chOff x="233999" y="5515407"/>
            <a:chExt cx="8076725" cy="887918"/>
          </a:xfrm>
        </p:grpSpPr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165202F-3DBB-BF71-9B44-33650FF2ED15}"/>
                </a:ext>
              </a:extLst>
            </p:cNvPr>
            <p:cNvSpPr txBox="1"/>
            <p:nvPr/>
          </p:nvSpPr>
          <p:spPr>
            <a:xfrm>
              <a:off x="1121917" y="5616570"/>
              <a:ext cx="718880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chemeClr val="bg1"/>
                  </a:solidFill>
                  <a:latin typeface="Aharony"/>
                </a:rPr>
                <a:t>Percepções Negativas na Depressão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53CA12D5-EEBF-95D3-ABB4-153EC35BD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bg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3999" y="5515407"/>
              <a:ext cx="887918" cy="8879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396645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4A143-F0E9-06D4-F479-0BD9B083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r="9685" b="3192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3627-B3DA-3F03-049D-12E77CF3C1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687449-E5F5-A3C2-FA57-9D0BEED91018}"/>
              </a:ext>
            </a:extLst>
          </p:cNvPr>
          <p:cNvSpPr txBox="1"/>
          <p:nvPr/>
        </p:nvSpPr>
        <p:spPr>
          <a:xfrm>
            <a:off x="6304546" y="1293254"/>
            <a:ext cx="54372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sz="6000" dirty="0">
                <a:latin typeface="Aharony"/>
              </a:rPr>
              <a:t>Redução do estresse e fortalecimento do apoio social</a:t>
            </a:r>
          </a:p>
          <a:p>
            <a:pPr algn="ctr"/>
            <a:endParaRPr lang="pt-BR" sz="6000" dirty="0">
              <a:latin typeface="Aharony"/>
            </a:endParaRPr>
          </a:p>
        </p:txBody>
      </p:sp>
    </p:spTree>
    <p:extLst>
      <p:ext uri="{BB962C8B-B14F-4D97-AF65-F5344CB8AC3E}">
        <p14:creationId xmlns:p14="http://schemas.microsoft.com/office/powerpoint/2010/main" val="262686022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35129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385277" y="615858"/>
            <a:ext cx="80281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dirty="0"/>
              <a:t>Fortalecimento do Apoio Social</a:t>
            </a: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E43CACCF-9501-8E52-1889-499196ECC6EF}"/>
              </a:ext>
            </a:extLst>
          </p:cNvPr>
          <p:cNvGrpSpPr/>
          <p:nvPr/>
        </p:nvGrpSpPr>
        <p:grpSpPr>
          <a:xfrm>
            <a:off x="905227" y="1888061"/>
            <a:ext cx="10240103" cy="914400"/>
            <a:chOff x="905227" y="1888061"/>
            <a:chExt cx="10240103" cy="91440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52367BF-0791-C3FE-628D-96AB4E17E2A9}"/>
                </a:ext>
              </a:extLst>
            </p:cNvPr>
            <p:cNvSpPr txBox="1"/>
            <p:nvPr/>
          </p:nvSpPr>
          <p:spPr>
            <a:xfrm>
              <a:off x="2006353" y="2038654"/>
              <a:ext cx="91389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600" b="1" dirty="0">
                  <a:solidFill>
                    <a:schemeClr val="bg1"/>
                  </a:solidFill>
                  <a:latin typeface="Aharony"/>
                </a:rPr>
                <a:t>Avaliação/redução de Estressores Psicossociais</a:t>
              </a:r>
            </a:p>
          </p:txBody>
        </p:sp>
        <p:pic>
          <p:nvPicPr>
            <p:cNvPr id="11" name="Gráfico 10" descr="Acesso universal">
              <a:extLst>
                <a:ext uri="{FF2B5EF4-FFF2-40B4-BE49-F238E27FC236}">
                  <a16:creationId xmlns:a16="http://schemas.microsoft.com/office/drawing/2014/main" id="{610836A1-7021-B3C7-C8ED-23BB0492C1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1888061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041604C-58F0-DA53-F06E-348C035D8934}"/>
              </a:ext>
            </a:extLst>
          </p:cNvPr>
          <p:cNvGrpSpPr/>
          <p:nvPr/>
        </p:nvGrpSpPr>
        <p:grpSpPr>
          <a:xfrm>
            <a:off x="905227" y="4029247"/>
            <a:ext cx="9848777" cy="914400"/>
            <a:chOff x="905227" y="4029247"/>
            <a:chExt cx="9848777" cy="914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BF8E3E18-1B54-FBFF-8A28-5DD5C130B676}"/>
                </a:ext>
              </a:extLst>
            </p:cNvPr>
            <p:cNvSpPr txBox="1"/>
            <p:nvPr/>
          </p:nvSpPr>
          <p:spPr>
            <a:xfrm>
              <a:off x="2006353" y="4220812"/>
              <a:ext cx="874765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Identificação de atividades sociais anteriores</a:t>
              </a:r>
            </a:p>
          </p:txBody>
        </p:sp>
        <p:pic>
          <p:nvPicPr>
            <p:cNvPr id="16" name="Gráfico 15" descr="Acesso universal">
              <a:extLst>
                <a:ext uri="{FF2B5EF4-FFF2-40B4-BE49-F238E27FC236}">
                  <a16:creationId xmlns:a16="http://schemas.microsoft.com/office/drawing/2014/main" id="{A38DD9E7-D6D6-D91E-0C52-525902710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4029247"/>
              <a:ext cx="914400" cy="91440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A68C631-0B43-EC1D-027D-26552DCECDA9}"/>
              </a:ext>
            </a:extLst>
          </p:cNvPr>
          <p:cNvGrpSpPr/>
          <p:nvPr/>
        </p:nvGrpSpPr>
        <p:grpSpPr>
          <a:xfrm>
            <a:off x="905227" y="2958654"/>
            <a:ext cx="8580033" cy="914400"/>
            <a:chOff x="905227" y="2958654"/>
            <a:chExt cx="8580033" cy="91440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D29C95FB-74F8-74C9-8C7F-1886281E6760}"/>
                </a:ext>
              </a:extLst>
            </p:cNvPr>
            <p:cNvSpPr txBox="1"/>
            <p:nvPr/>
          </p:nvSpPr>
          <p:spPr>
            <a:xfrm>
              <a:off x="2006353" y="3129733"/>
              <a:ext cx="747890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Reativação da rede de relações sociais</a:t>
              </a:r>
            </a:p>
          </p:txBody>
        </p:sp>
        <p:pic>
          <p:nvPicPr>
            <p:cNvPr id="17" name="Gráfico 16" descr="Acesso universal">
              <a:extLst>
                <a:ext uri="{FF2B5EF4-FFF2-40B4-BE49-F238E27FC236}">
                  <a16:creationId xmlns:a16="http://schemas.microsoft.com/office/drawing/2014/main" id="{E81FE692-1692-E68D-B5BF-747FA08C2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2958654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695481A6-B682-9BB7-C949-6F67D80376AC}"/>
              </a:ext>
            </a:extLst>
          </p:cNvPr>
          <p:cNvGrpSpPr/>
          <p:nvPr/>
        </p:nvGrpSpPr>
        <p:grpSpPr>
          <a:xfrm>
            <a:off x="905227" y="5099839"/>
            <a:ext cx="8693525" cy="914400"/>
            <a:chOff x="905227" y="5099839"/>
            <a:chExt cx="8693525" cy="91440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E271C6F3-E0CA-2A3B-92CE-DC04330EBDE9}"/>
                </a:ext>
              </a:extLst>
            </p:cNvPr>
            <p:cNvSpPr txBox="1"/>
            <p:nvPr/>
          </p:nvSpPr>
          <p:spPr>
            <a:xfrm>
              <a:off x="2006353" y="5311890"/>
              <a:ext cx="75923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pt-BR"/>
              </a:defPPr>
              <a:lvl1pPr>
                <a:defRPr sz="2800" b="1">
                  <a:solidFill>
                    <a:schemeClr val="bg1"/>
                  </a:solidFill>
                  <a:latin typeface="Aharony"/>
                </a:defRPr>
              </a:lvl1pPr>
            </a:lstStyle>
            <a:p>
              <a:r>
                <a:rPr lang="pt-BR" sz="3600" dirty="0"/>
                <a:t>Retomada das atividades comunitárias</a:t>
              </a:r>
            </a:p>
          </p:txBody>
        </p:sp>
        <p:pic>
          <p:nvPicPr>
            <p:cNvPr id="18" name="Gráfico 17" descr="Acesso universal">
              <a:extLst>
                <a:ext uri="{FF2B5EF4-FFF2-40B4-BE49-F238E27FC236}">
                  <a16:creationId xmlns:a16="http://schemas.microsoft.com/office/drawing/2014/main" id="{9427BECE-6DB6-4591-369B-357C97109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5227" y="509983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1198835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1606</TotalTime>
  <Words>540</Words>
  <Application>Microsoft Office PowerPoint</Application>
  <PresentationFormat>Widescreen</PresentationFormat>
  <Paragraphs>85</Paragraphs>
  <Slides>27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Aharony</vt:lpstr>
      <vt:lpstr>-apple-system</vt:lpstr>
      <vt:lpstr>Arial</vt:lpstr>
      <vt:lpstr>Calibri</vt:lpstr>
      <vt:lpstr>Calibri Light</vt:lpstr>
      <vt:lpstr>Century Gothic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18</cp:revision>
  <cp:lastPrinted>2023-09-25T17:38:32Z</cp:lastPrinted>
  <dcterms:created xsi:type="dcterms:W3CDTF">2023-09-23T16:30:42Z</dcterms:created>
  <dcterms:modified xsi:type="dcterms:W3CDTF">2023-09-28T00:34:48Z</dcterms:modified>
</cp:coreProperties>
</file>